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Roboto Black"/>
      <p:bold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Lato Light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C467CB-4AAF-4960-A938-9A6DCBABF17F}">
  <a:tblStyle styleId="{C7C467CB-4AAF-4960-A938-9A6DCBABF1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font" Target="fonts/RobotoBlack-bold.fntdata"/><Relationship Id="rId21" Type="http://schemas.openxmlformats.org/officeDocument/2006/relationships/slide" Target="slides/slide15.xml"/><Relationship Id="rId43" Type="http://schemas.openxmlformats.org/officeDocument/2006/relationships/font" Target="fonts/Roboto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LatoLight-bold.fntdata"/><Relationship Id="rId14" Type="http://schemas.openxmlformats.org/officeDocument/2006/relationships/slide" Target="slides/slide8.xml"/><Relationship Id="rId36" Type="http://schemas.openxmlformats.org/officeDocument/2006/relationships/font" Target="fonts/LatoLight-regular.fntdata"/><Relationship Id="rId17" Type="http://schemas.openxmlformats.org/officeDocument/2006/relationships/slide" Target="slides/slide11.xml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c1441af0d_2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0c1441af0d_2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0c1441af0d_2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c55b17a0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0c55b17a0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0c55b17a0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c55b17a02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c55b17a02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0c55b17a02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b8e2ab55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0b8e2ab55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0b8e2ab55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b8e2ab557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b8e2ab557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0b8e2ab557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c1441af0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0c1441af0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0c1441af0d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b8e2ab557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b8e2ab557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0b8e2ab557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>
            <p:ph idx="2" type="pic"/>
          </p:nvPr>
        </p:nvSpPr>
        <p:spPr>
          <a:xfrm>
            <a:off x="839890" y="1679731"/>
            <a:ext cx="2435402" cy="332395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92" name="Google Shape;92;p11"/>
          <p:cNvSpPr/>
          <p:nvPr>
            <p:ph idx="3" type="pic"/>
          </p:nvPr>
        </p:nvSpPr>
        <p:spPr>
          <a:xfrm>
            <a:off x="3540780" y="1679731"/>
            <a:ext cx="2435402" cy="332395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93" name="Google Shape;93;p11"/>
          <p:cNvSpPr/>
          <p:nvPr>
            <p:ph idx="4" type="pic"/>
          </p:nvPr>
        </p:nvSpPr>
        <p:spPr>
          <a:xfrm>
            <a:off x="8942560" y="1679731"/>
            <a:ext cx="2435402" cy="332395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94" name="Google Shape;94;p11"/>
          <p:cNvSpPr/>
          <p:nvPr>
            <p:ph idx="5" type="pic"/>
          </p:nvPr>
        </p:nvSpPr>
        <p:spPr>
          <a:xfrm>
            <a:off x="6241670" y="1679731"/>
            <a:ext cx="2435402" cy="332395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1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11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6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/>
          <p:nvPr>
            <p:ph idx="2" type="pic"/>
          </p:nvPr>
        </p:nvSpPr>
        <p:spPr>
          <a:xfrm>
            <a:off x="910227" y="1539054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3" name="Google Shape;103;p12"/>
          <p:cNvSpPr/>
          <p:nvPr>
            <p:ph idx="3" type="pic"/>
          </p:nvPr>
        </p:nvSpPr>
        <p:spPr>
          <a:xfrm>
            <a:off x="3611117" y="1539054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4" name="Google Shape;104;p12"/>
          <p:cNvSpPr/>
          <p:nvPr>
            <p:ph idx="4" type="pic"/>
          </p:nvPr>
        </p:nvSpPr>
        <p:spPr>
          <a:xfrm>
            <a:off x="9012897" y="1539054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5" name="Google Shape;105;p12"/>
          <p:cNvSpPr/>
          <p:nvPr>
            <p:ph idx="5" type="pic"/>
          </p:nvPr>
        </p:nvSpPr>
        <p:spPr>
          <a:xfrm>
            <a:off x="6312007" y="1539054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6" name="Google Shape;106;p12"/>
          <p:cNvSpPr/>
          <p:nvPr>
            <p:ph idx="6" type="pic"/>
          </p:nvPr>
        </p:nvSpPr>
        <p:spPr>
          <a:xfrm>
            <a:off x="910227" y="3760718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7" name="Google Shape;107;p12"/>
          <p:cNvSpPr/>
          <p:nvPr>
            <p:ph idx="7" type="pic"/>
          </p:nvPr>
        </p:nvSpPr>
        <p:spPr>
          <a:xfrm>
            <a:off x="3611117" y="3760718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8" name="Google Shape;108;p12"/>
          <p:cNvSpPr/>
          <p:nvPr>
            <p:ph idx="8" type="pic"/>
          </p:nvPr>
        </p:nvSpPr>
        <p:spPr>
          <a:xfrm>
            <a:off x="9012897" y="3760718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09" name="Google Shape;109;p12"/>
          <p:cNvSpPr/>
          <p:nvPr>
            <p:ph idx="9" type="pic"/>
          </p:nvPr>
        </p:nvSpPr>
        <p:spPr>
          <a:xfrm>
            <a:off x="6312007" y="3760718"/>
            <a:ext cx="2331720" cy="140212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10" name="Google Shape;110;p12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2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12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1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>
            <p:ph idx="2" type="pic"/>
          </p:nvPr>
        </p:nvSpPr>
        <p:spPr>
          <a:xfrm>
            <a:off x="1412875" y="2202287"/>
            <a:ext cx="2128815" cy="2835928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18" name="Google Shape;118;p13"/>
          <p:cNvSpPr/>
          <p:nvPr>
            <p:ph idx="3" type="pic"/>
          </p:nvPr>
        </p:nvSpPr>
        <p:spPr>
          <a:xfrm>
            <a:off x="3898301" y="3108066"/>
            <a:ext cx="1057275" cy="187880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19" name="Google Shape;119;p13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4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Title Slide">
  <p:cSld name="39_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>
            <p:ph idx="2" type="pic"/>
          </p:nvPr>
        </p:nvSpPr>
        <p:spPr>
          <a:xfrm>
            <a:off x="7626952" y="2152460"/>
            <a:ext cx="2536090" cy="3391932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27" name="Google Shape;127;p14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>
            <p:ph idx="2" type="pic"/>
          </p:nvPr>
        </p:nvSpPr>
        <p:spPr>
          <a:xfrm>
            <a:off x="4142409" y="2277375"/>
            <a:ext cx="3971925" cy="2233611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34" name="Google Shape;134;p15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5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>
            <p:ph idx="2" type="pic"/>
          </p:nvPr>
        </p:nvSpPr>
        <p:spPr>
          <a:xfrm>
            <a:off x="3406590" y="1799424"/>
            <a:ext cx="5378822" cy="50585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2" name="Google Shape;142;p16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6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>
            <p:ph idx="2" type="pic"/>
          </p:nvPr>
        </p:nvSpPr>
        <p:spPr>
          <a:xfrm>
            <a:off x="6055767" y="1578420"/>
            <a:ext cx="2186585" cy="438824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51" name="Google Shape;151;p18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8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>
            <p:ph idx="2" type="pic"/>
          </p:nvPr>
        </p:nvSpPr>
        <p:spPr>
          <a:xfrm>
            <a:off x="1341120" y="1645921"/>
            <a:ext cx="3145536" cy="1993392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59" name="Google Shape;159;p19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9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Slide">
  <p:cSld name="38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>
            <p:ph idx="2" type="pic"/>
          </p:nvPr>
        </p:nvSpPr>
        <p:spPr>
          <a:xfrm>
            <a:off x="4364425" y="1930157"/>
            <a:ext cx="3463151" cy="346315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6" name="Google Shape;166;p20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3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0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643381" y="397249"/>
            <a:ext cx="10905239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2" type="body"/>
          </p:nvPr>
        </p:nvSpPr>
        <p:spPr>
          <a:xfrm>
            <a:off x="643381" y="790433"/>
            <a:ext cx="10905239" cy="28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>
            <p:ph idx="2" type="pic"/>
          </p:nvPr>
        </p:nvSpPr>
        <p:spPr>
          <a:xfrm>
            <a:off x="6830083" y="810814"/>
            <a:ext cx="2469365" cy="1481329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>
            <p:ph idx="2" type="pic"/>
          </p:nvPr>
        </p:nvSpPr>
        <p:spPr>
          <a:xfrm>
            <a:off x="3035237" y="938830"/>
            <a:ext cx="2469365" cy="1481329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Title Slide">
  <p:cSld name="43_Title Slid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>
            <p:ph idx="2" type="pic"/>
          </p:nvPr>
        </p:nvSpPr>
        <p:spPr>
          <a:xfrm>
            <a:off x="994554" y="4126327"/>
            <a:ext cx="878070" cy="87807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81" name="Google Shape;181;p24"/>
          <p:cNvSpPr/>
          <p:nvPr>
            <p:ph idx="3" type="pic"/>
          </p:nvPr>
        </p:nvSpPr>
        <p:spPr>
          <a:xfrm>
            <a:off x="4590609" y="4126327"/>
            <a:ext cx="878070" cy="87807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82" name="Google Shape;182;p24"/>
          <p:cNvSpPr/>
          <p:nvPr>
            <p:ph idx="4" type="pic"/>
          </p:nvPr>
        </p:nvSpPr>
        <p:spPr>
          <a:xfrm>
            <a:off x="8186664" y="4126327"/>
            <a:ext cx="878070" cy="87807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83" name="Google Shape;183;p24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>
                <a:solidFill>
                  <a:srgbClr val="26262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5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4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>
  <p:cSld name="42_Title Sli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>
            <p:ph idx="2" type="pic"/>
          </p:nvPr>
        </p:nvSpPr>
        <p:spPr>
          <a:xfrm>
            <a:off x="0" y="0"/>
            <a:ext cx="12192000" cy="4816549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11471564" y="327460"/>
            <a:ext cx="431078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>
            <p:ph idx="2" type="pic"/>
          </p:nvPr>
        </p:nvSpPr>
        <p:spPr>
          <a:xfrm>
            <a:off x="1621498" y="1888277"/>
            <a:ext cx="1440000" cy="144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28" name="Google Shape;28;p5"/>
          <p:cNvSpPr/>
          <p:nvPr>
            <p:ph idx="3" type="pic"/>
          </p:nvPr>
        </p:nvSpPr>
        <p:spPr>
          <a:xfrm>
            <a:off x="4095649" y="1888277"/>
            <a:ext cx="1440000" cy="144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29" name="Google Shape;29;p5"/>
          <p:cNvSpPr/>
          <p:nvPr>
            <p:ph idx="4" type="pic"/>
          </p:nvPr>
        </p:nvSpPr>
        <p:spPr>
          <a:xfrm>
            <a:off x="6569800" y="1888277"/>
            <a:ext cx="1440000" cy="144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0" name="Google Shape;30;p5"/>
          <p:cNvSpPr/>
          <p:nvPr>
            <p:ph idx="5" type="pic"/>
          </p:nvPr>
        </p:nvSpPr>
        <p:spPr>
          <a:xfrm>
            <a:off x="9043951" y="1888277"/>
            <a:ext cx="1440000" cy="14400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1" name="Google Shape;31;p5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>
            <p:ph idx="2" type="pic"/>
          </p:nvPr>
        </p:nvSpPr>
        <p:spPr>
          <a:xfrm>
            <a:off x="1621491" y="1487808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154591" y="2823842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1154589" y="3134883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/>
          <p:nvPr>
            <p:ph idx="4" type="pic"/>
          </p:nvPr>
        </p:nvSpPr>
        <p:spPr>
          <a:xfrm>
            <a:off x="4209946" y="1487808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6"/>
          <p:cNvSpPr txBox="1"/>
          <p:nvPr>
            <p:ph idx="5" type="body"/>
          </p:nvPr>
        </p:nvSpPr>
        <p:spPr>
          <a:xfrm>
            <a:off x="3743046" y="2823842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6" type="body"/>
          </p:nvPr>
        </p:nvSpPr>
        <p:spPr>
          <a:xfrm>
            <a:off x="3743044" y="3134883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7" type="pic"/>
          </p:nvPr>
        </p:nvSpPr>
        <p:spPr>
          <a:xfrm>
            <a:off x="6798401" y="1487808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" name="Google Shape;43;p6"/>
          <p:cNvSpPr txBox="1"/>
          <p:nvPr>
            <p:ph idx="8" type="body"/>
          </p:nvPr>
        </p:nvSpPr>
        <p:spPr>
          <a:xfrm>
            <a:off x="6331501" y="2823842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9" type="body"/>
          </p:nvPr>
        </p:nvSpPr>
        <p:spPr>
          <a:xfrm>
            <a:off x="6331499" y="3134883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/>
          <p:nvPr>
            <p:ph idx="13" type="pic"/>
          </p:nvPr>
        </p:nvSpPr>
        <p:spPr>
          <a:xfrm>
            <a:off x="9386856" y="1487808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6"/>
          <p:cNvSpPr txBox="1"/>
          <p:nvPr>
            <p:ph idx="14" type="body"/>
          </p:nvPr>
        </p:nvSpPr>
        <p:spPr>
          <a:xfrm>
            <a:off x="8919956" y="2823842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5" type="body"/>
          </p:nvPr>
        </p:nvSpPr>
        <p:spPr>
          <a:xfrm>
            <a:off x="8919954" y="3134883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/>
          <p:nvPr>
            <p:ph idx="16" type="pic"/>
          </p:nvPr>
        </p:nvSpPr>
        <p:spPr>
          <a:xfrm>
            <a:off x="1621491" y="3891894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" name="Google Shape;49;p6"/>
          <p:cNvSpPr txBox="1"/>
          <p:nvPr>
            <p:ph idx="17" type="body"/>
          </p:nvPr>
        </p:nvSpPr>
        <p:spPr>
          <a:xfrm>
            <a:off x="1154591" y="5227928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8" type="body"/>
          </p:nvPr>
        </p:nvSpPr>
        <p:spPr>
          <a:xfrm>
            <a:off x="1154589" y="5538969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/>
          <p:nvPr>
            <p:ph idx="19" type="pic"/>
          </p:nvPr>
        </p:nvSpPr>
        <p:spPr>
          <a:xfrm>
            <a:off x="4209946" y="3891894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2" name="Google Shape;52;p6"/>
          <p:cNvSpPr txBox="1"/>
          <p:nvPr>
            <p:ph idx="20" type="body"/>
          </p:nvPr>
        </p:nvSpPr>
        <p:spPr>
          <a:xfrm>
            <a:off x="3743046" y="5227928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1" type="body"/>
          </p:nvPr>
        </p:nvSpPr>
        <p:spPr>
          <a:xfrm>
            <a:off x="3743044" y="5538969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/>
          <p:nvPr>
            <p:ph idx="22" type="pic"/>
          </p:nvPr>
        </p:nvSpPr>
        <p:spPr>
          <a:xfrm>
            <a:off x="6798401" y="3891894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" name="Google Shape;55;p6"/>
          <p:cNvSpPr txBox="1"/>
          <p:nvPr>
            <p:ph idx="23" type="body"/>
          </p:nvPr>
        </p:nvSpPr>
        <p:spPr>
          <a:xfrm>
            <a:off x="6331501" y="5227928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24" type="body"/>
          </p:nvPr>
        </p:nvSpPr>
        <p:spPr>
          <a:xfrm>
            <a:off x="6331499" y="5538969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"/>
          <p:cNvSpPr/>
          <p:nvPr>
            <p:ph idx="25" type="pic"/>
          </p:nvPr>
        </p:nvSpPr>
        <p:spPr>
          <a:xfrm>
            <a:off x="9386856" y="3891894"/>
            <a:ext cx="1167148" cy="11671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" name="Google Shape;58;p6"/>
          <p:cNvSpPr txBox="1"/>
          <p:nvPr>
            <p:ph idx="26" type="body"/>
          </p:nvPr>
        </p:nvSpPr>
        <p:spPr>
          <a:xfrm>
            <a:off x="8919956" y="5227928"/>
            <a:ext cx="2100948" cy="287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7" type="body"/>
          </p:nvPr>
        </p:nvSpPr>
        <p:spPr>
          <a:xfrm>
            <a:off x="8919954" y="5538969"/>
            <a:ext cx="2100952" cy="5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i="0"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" name="Google Shape;63;p6"/>
          <p:cNvSpPr txBox="1"/>
          <p:nvPr>
            <p:ph idx="28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9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  <a:defRPr sz="1000">
                <a:solidFill>
                  <a:srgbClr val="BFBFB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>
            <p:ph idx="2" type="pic"/>
          </p:nvPr>
        </p:nvSpPr>
        <p:spPr>
          <a:xfrm>
            <a:off x="0" y="0"/>
            <a:ext cx="12192000" cy="495182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>
            <p:ph idx="2" type="pic"/>
          </p:nvPr>
        </p:nvSpPr>
        <p:spPr>
          <a:xfrm>
            <a:off x="0" y="0"/>
            <a:ext cx="2441448" cy="2391263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0" name="Google Shape;70;p8"/>
          <p:cNvSpPr/>
          <p:nvPr>
            <p:ph idx="3" type="pic"/>
          </p:nvPr>
        </p:nvSpPr>
        <p:spPr>
          <a:xfrm>
            <a:off x="2441448" y="2391262"/>
            <a:ext cx="2441448" cy="2391263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1" name="Google Shape;71;p8"/>
          <p:cNvSpPr/>
          <p:nvPr>
            <p:ph idx="4" type="pic"/>
          </p:nvPr>
        </p:nvSpPr>
        <p:spPr>
          <a:xfrm>
            <a:off x="4882896" y="-1"/>
            <a:ext cx="2441448" cy="2391263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2" name="Google Shape;72;p8"/>
          <p:cNvSpPr/>
          <p:nvPr>
            <p:ph idx="5" type="pic"/>
          </p:nvPr>
        </p:nvSpPr>
        <p:spPr>
          <a:xfrm>
            <a:off x="7324344" y="2391262"/>
            <a:ext cx="2441448" cy="2391263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3" name="Google Shape;73;p8"/>
          <p:cNvSpPr/>
          <p:nvPr>
            <p:ph idx="6" type="pic"/>
          </p:nvPr>
        </p:nvSpPr>
        <p:spPr>
          <a:xfrm>
            <a:off x="9765792" y="-1"/>
            <a:ext cx="2441448" cy="2391263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4" name="Google Shape;74;p8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>
            <p:ph idx="2" type="pic"/>
          </p:nvPr>
        </p:nvSpPr>
        <p:spPr>
          <a:xfrm>
            <a:off x="0" y="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8" name="Google Shape;78;p9"/>
          <p:cNvSpPr/>
          <p:nvPr>
            <p:ph idx="3" type="pic"/>
          </p:nvPr>
        </p:nvSpPr>
        <p:spPr>
          <a:xfrm>
            <a:off x="2441448" y="228600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79" name="Google Shape;79;p9"/>
          <p:cNvSpPr/>
          <p:nvPr>
            <p:ph idx="4" type="pic"/>
          </p:nvPr>
        </p:nvSpPr>
        <p:spPr>
          <a:xfrm>
            <a:off x="4882896" y="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0" name="Google Shape;80;p9"/>
          <p:cNvSpPr/>
          <p:nvPr>
            <p:ph idx="5" type="pic"/>
          </p:nvPr>
        </p:nvSpPr>
        <p:spPr>
          <a:xfrm>
            <a:off x="7324344" y="228600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1" name="Google Shape;81;p9"/>
          <p:cNvSpPr/>
          <p:nvPr>
            <p:ph idx="6" type="pic"/>
          </p:nvPr>
        </p:nvSpPr>
        <p:spPr>
          <a:xfrm>
            <a:off x="9765792" y="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2" name="Google Shape;82;p9"/>
          <p:cNvSpPr/>
          <p:nvPr>
            <p:ph idx="7" type="pic"/>
          </p:nvPr>
        </p:nvSpPr>
        <p:spPr>
          <a:xfrm>
            <a:off x="0" y="457200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3" name="Google Shape;83;p9"/>
          <p:cNvSpPr/>
          <p:nvPr>
            <p:ph idx="8" type="pic"/>
          </p:nvPr>
        </p:nvSpPr>
        <p:spPr>
          <a:xfrm>
            <a:off x="4882896" y="457200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4" name="Google Shape;84;p9"/>
          <p:cNvSpPr/>
          <p:nvPr>
            <p:ph idx="9" type="pic"/>
          </p:nvPr>
        </p:nvSpPr>
        <p:spPr>
          <a:xfrm>
            <a:off x="9765792" y="4572000"/>
            <a:ext cx="2441448" cy="228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>
            <p:ph idx="2" type="pic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>
            <a:off x="11515583" y="6303057"/>
            <a:ext cx="343044" cy="298739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197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www.</a:t>
            </a:r>
            <a:r>
              <a:rPr b="0" i="0" lang="en-US" sz="1000" u="none" cap="none" strike="noStrike">
                <a:solidFill>
                  <a:srgbClr val="332439"/>
                </a:solidFill>
                <a:latin typeface="Roboto Black"/>
                <a:ea typeface="Roboto Black"/>
                <a:cs typeface="Roboto Black"/>
                <a:sym typeface="Roboto Black"/>
              </a:rPr>
              <a:t>slideproject</a:t>
            </a:r>
            <a:r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.com</a:t>
            </a:r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boto Medium"/>
              <a:buNone/>
              <a:defRPr b="0" i="0" sz="3000" u="none" cap="none" strike="noStrik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spd="slow" p14:dur="7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3.gif"/><Relationship Id="rId6" Type="http://schemas.openxmlformats.org/officeDocument/2006/relationships/image" Target="../media/image14.jpg"/><Relationship Id="rId7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Relationship Id="rId4" Type="http://schemas.openxmlformats.org/officeDocument/2006/relationships/hyperlink" Target="http://drive.google.com/file/d/1Gr61rqxOey5wFfgSE1Yq0lCtfv5uQfjs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.jp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i.invideo.io/watch/hjD-mBGJSqT" TargetMode="External"/><Relationship Id="rId4" Type="http://schemas.openxmlformats.org/officeDocument/2006/relationships/hyperlink" Target="https://ai.invideo.io/watch/hjD-mBGJSq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6"/>
          <p:cNvGrpSpPr/>
          <p:nvPr/>
        </p:nvGrpSpPr>
        <p:grpSpPr>
          <a:xfrm>
            <a:off x="5736000" y="4748905"/>
            <a:ext cx="720000" cy="89638"/>
            <a:chOff x="5342615" y="6257925"/>
            <a:chExt cx="1468948" cy="182880"/>
          </a:xfrm>
        </p:grpSpPr>
        <p:sp>
          <p:nvSpPr>
            <p:cNvPr id="198" name="Google Shape;198;p26"/>
            <p:cNvSpPr/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03" name="Google Shape;203;p26"/>
          <p:cNvSpPr txBox="1"/>
          <p:nvPr/>
        </p:nvSpPr>
        <p:spPr>
          <a:xfrm>
            <a:off x="1880075" y="4997475"/>
            <a:ext cx="7994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Deep Learning</a:t>
            </a:r>
            <a:endParaRPr b="1"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lt1"/>
                </a:solidFill>
              </a:rPr>
              <a:t> </a:t>
            </a:r>
            <a:r>
              <a:rPr b="1" lang="en-US" sz="1800">
                <a:solidFill>
                  <a:schemeClr val="lt1"/>
                </a:solidFill>
              </a:rPr>
              <a:t>Image Classification with CNN</a:t>
            </a:r>
            <a:endParaRPr b="1" i="0" sz="1800" u="none" cap="none" strike="noStrike">
              <a:solidFill>
                <a:schemeClr val="lt1"/>
              </a:solidFill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041000" y="3682725"/>
            <a:ext cx="2862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" name="Google Shape;205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898" l="0" r="0" t="13898"/>
          <a:stretch/>
        </p:blipFill>
        <p:spPr>
          <a:xfrm>
            <a:off x="-287" y="-281450"/>
            <a:ext cx="12192000" cy="495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Optimization</a:t>
            </a:r>
            <a:r>
              <a:rPr lang="en-US"/>
              <a:t> Techniques</a:t>
            </a:r>
            <a:endParaRPr/>
          </a:p>
        </p:txBody>
      </p:sp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11471566" y="6257741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246367" y="2491272"/>
            <a:ext cx="2532000" cy="745800"/>
            <a:chOff x="6303767" y="2491272"/>
            <a:chExt cx="2532000" cy="745800"/>
          </a:xfrm>
        </p:grpSpPr>
        <p:sp>
          <p:nvSpPr>
            <p:cNvPr id="339" name="Google Shape;339;p35"/>
            <p:cNvSpPr/>
            <p:nvPr/>
          </p:nvSpPr>
          <p:spPr>
            <a:xfrm>
              <a:off x="6303767" y="2491272"/>
              <a:ext cx="2532000" cy="7458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8200549" y="2596756"/>
              <a:ext cx="522000" cy="52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8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41" name="Google Shape;341;p35"/>
          <p:cNvGrpSpPr/>
          <p:nvPr/>
        </p:nvGrpSpPr>
        <p:grpSpPr>
          <a:xfrm>
            <a:off x="4578880" y="3235736"/>
            <a:ext cx="3255000" cy="735000"/>
            <a:chOff x="6636280" y="3235736"/>
            <a:chExt cx="3255000" cy="735000"/>
          </a:xfrm>
        </p:grpSpPr>
        <p:sp>
          <p:nvSpPr>
            <p:cNvPr id="342" name="Google Shape;342;p35"/>
            <p:cNvSpPr/>
            <p:nvPr/>
          </p:nvSpPr>
          <p:spPr>
            <a:xfrm>
              <a:off x="6636280" y="3235736"/>
              <a:ext cx="3255000" cy="735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9246908" y="3339663"/>
              <a:ext cx="522000" cy="52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3"/>
                  </a:solidFill>
                </a:rPr>
                <a:t>2</a:t>
              </a:r>
              <a:endParaRPr b="0" i="0" sz="1800" u="none" cap="none" strike="noStrik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44" name="Google Shape;344;p35"/>
          <p:cNvGrpSpPr/>
          <p:nvPr/>
        </p:nvGrpSpPr>
        <p:grpSpPr>
          <a:xfrm>
            <a:off x="4217823" y="3958070"/>
            <a:ext cx="4676400" cy="744900"/>
            <a:chOff x="6168348" y="3970295"/>
            <a:chExt cx="4676400" cy="744900"/>
          </a:xfrm>
        </p:grpSpPr>
        <p:sp>
          <p:nvSpPr>
            <p:cNvPr id="345" name="Google Shape;345;p35"/>
            <p:cNvSpPr/>
            <p:nvPr/>
          </p:nvSpPr>
          <p:spPr>
            <a:xfrm>
              <a:off x="6168348" y="3970295"/>
              <a:ext cx="4676400" cy="7449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0208203" y="4083582"/>
              <a:ext cx="522000" cy="52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5"/>
                  </a:solidFill>
                </a:rPr>
                <a:t>3</a:t>
              </a:r>
              <a:endParaRPr b="0" i="0" sz="1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5"/>
          <p:cNvGrpSpPr/>
          <p:nvPr/>
        </p:nvGrpSpPr>
        <p:grpSpPr>
          <a:xfrm>
            <a:off x="4448163" y="4715263"/>
            <a:ext cx="2819100" cy="733500"/>
            <a:chOff x="6505563" y="4715263"/>
            <a:chExt cx="2819100" cy="733500"/>
          </a:xfrm>
        </p:grpSpPr>
        <p:sp>
          <p:nvSpPr>
            <p:cNvPr id="348" name="Google Shape;348;p35"/>
            <p:cNvSpPr/>
            <p:nvPr/>
          </p:nvSpPr>
          <p:spPr>
            <a:xfrm>
              <a:off x="6505563" y="4715263"/>
              <a:ext cx="2819100" cy="733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8691320" y="4818959"/>
              <a:ext cx="522000" cy="52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</a:rPr>
                <a:t>4</a:t>
              </a:r>
              <a:endParaRPr b="0" i="0" sz="1800" u="none" cap="none" strike="noStrike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350" name="Google Shape;350;p35"/>
          <p:cNvGrpSpPr/>
          <p:nvPr/>
        </p:nvGrpSpPr>
        <p:grpSpPr>
          <a:xfrm>
            <a:off x="3095500" y="1913558"/>
            <a:ext cx="1981200" cy="4103382"/>
            <a:chOff x="5105400" y="1920234"/>
            <a:chExt cx="1981200" cy="4103382"/>
          </a:xfrm>
        </p:grpSpPr>
        <p:sp>
          <p:nvSpPr>
            <p:cNvPr id="351" name="Google Shape;351;p35"/>
            <p:cNvSpPr/>
            <p:nvPr/>
          </p:nvSpPr>
          <p:spPr>
            <a:xfrm>
              <a:off x="5105400" y="1920234"/>
              <a:ext cx="1981200" cy="4103382"/>
            </a:xfrm>
            <a:custGeom>
              <a:rect b="b" l="l" r="r" t="t"/>
              <a:pathLst>
                <a:path extrusionOk="0" h="1768" w="852">
                  <a:moveTo>
                    <a:pt x="852" y="1682"/>
                  </a:moveTo>
                  <a:cubicBezTo>
                    <a:pt x="852" y="1730"/>
                    <a:pt x="813" y="1768"/>
                    <a:pt x="766" y="1768"/>
                  </a:cubicBezTo>
                  <a:cubicBezTo>
                    <a:pt x="86" y="1768"/>
                    <a:pt x="86" y="1768"/>
                    <a:pt x="86" y="1768"/>
                  </a:cubicBezTo>
                  <a:cubicBezTo>
                    <a:pt x="39" y="1768"/>
                    <a:pt x="0" y="1730"/>
                    <a:pt x="0" y="168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813" y="0"/>
                    <a:pt x="852" y="39"/>
                    <a:pt x="852" y="86"/>
                  </a:cubicBezTo>
                  <a:lnTo>
                    <a:pt x="852" y="168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5129516" y="1942495"/>
              <a:ext cx="1936679" cy="4060718"/>
            </a:xfrm>
            <a:custGeom>
              <a:rect b="b" l="l" r="r" t="t"/>
              <a:pathLst>
                <a:path extrusionOk="0" h="1750" w="833">
                  <a:moveTo>
                    <a:pt x="76" y="1750"/>
                  </a:moveTo>
                  <a:cubicBezTo>
                    <a:pt x="34" y="1750"/>
                    <a:pt x="0" y="1716"/>
                    <a:pt x="0" y="16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56" y="0"/>
                    <a:pt x="756" y="0"/>
                    <a:pt x="756" y="0"/>
                  </a:cubicBezTo>
                  <a:cubicBezTo>
                    <a:pt x="798" y="0"/>
                    <a:pt x="833" y="35"/>
                    <a:pt x="833" y="77"/>
                  </a:cubicBezTo>
                  <a:cubicBezTo>
                    <a:pt x="833" y="1673"/>
                    <a:pt x="833" y="1673"/>
                    <a:pt x="833" y="1673"/>
                  </a:cubicBezTo>
                  <a:cubicBezTo>
                    <a:pt x="833" y="1716"/>
                    <a:pt x="798" y="1750"/>
                    <a:pt x="756" y="1750"/>
                  </a:cubicBezTo>
                  <a:lnTo>
                    <a:pt x="76" y="1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6066319" y="2115015"/>
              <a:ext cx="59400" cy="594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6088580" y="2137276"/>
              <a:ext cx="14700" cy="147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6066319" y="2111305"/>
              <a:ext cx="59400" cy="576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6088580" y="2131710"/>
              <a:ext cx="14700" cy="147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6077449" y="2120580"/>
              <a:ext cx="37200" cy="37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6077449" y="2120580"/>
              <a:ext cx="37200" cy="37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6086725" y="2129856"/>
              <a:ext cx="18600" cy="204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6086725" y="2129856"/>
              <a:ext cx="18600" cy="204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6094146" y="2137276"/>
              <a:ext cx="3600" cy="3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6094146" y="2137276"/>
              <a:ext cx="3600" cy="3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938321" y="5591391"/>
              <a:ext cx="315300" cy="3135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6023653" y="5676723"/>
              <a:ext cx="144694" cy="142840"/>
            </a:xfrm>
            <a:custGeom>
              <a:rect b="b" l="l" r="r" t="t"/>
              <a:pathLst>
                <a:path extrusionOk="0" h="61" w="62">
                  <a:moveTo>
                    <a:pt x="62" y="42"/>
                  </a:moveTo>
                  <a:cubicBezTo>
                    <a:pt x="62" y="52"/>
                    <a:pt x="53" y="61"/>
                    <a:pt x="42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9" y="61"/>
                    <a:pt x="0" y="5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3" y="0"/>
                    <a:pt x="62" y="9"/>
                    <a:pt x="62" y="20"/>
                  </a:cubicBezTo>
                  <a:lnTo>
                    <a:pt x="62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18181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248240" y="2526838"/>
              <a:ext cx="1697400" cy="297000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266790" y="2543533"/>
              <a:ext cx="1660200" cy="29346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947596" y="2259710"/>
              <a:ext cx="356171" cy="77912"/>
            </a:xfrm>
            <a:custGeom>
              <a:rect b="b" l="l" r="r" t="t"/>
              <a:pathLst>
                <a:path extrusionOk="0" h="34" w="153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5" y="0"/>
                    <a:pt x="153" y="7"/>
                    <a:pt x="153" y="17"/>
                  </a:cubicBezTo>
                  <a:cubicBezTo>
                    <a:pt x="153" y="26"/>
                    <a:pt x="145" y="34"/>
                    <a:pt x="136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5968002" y="2280115"/>
              <a:ext cx="311649" cy="35247"/>
            </a:xfrm>
            <a:custGeom>
              <a:rect b="b" l="l" r="r" t="t"/>
              <a:pathLst>
                <a:path extrusionOk="0" h="15" w="134">
                  <a:moveTo>
                    <a:pt x="134" y="8"/>
                  </a:moveTo>
                  <a:cubicBezTo>
                    <a:pt x="134" y="12"/>
                    <a:pt x="131" y="15"/>
                    <a:pt x="12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4" y="3"/>
                    <a:pt x="134" y="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830728" y="2270840"/>
              <a:ext cx="55800" cy="558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70" name="Google Shape;370;p35"/>
          <p:cNvSpPr/>
          <p:nvPr/>
        </p:nvSpPr>
        <p:spPr>
          <a:xfrm>
            <a:off x="3209390" y="3970549"/>
            <a:ext cx="1660200" cy="73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LearningRate Scheduling &amp; Callbacks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3209390" y="4703884"/>
            <a:ext cx="1660200" cy="73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Batch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3209390" y="3228694"/>
            <a:ext cx="1660200" cy="74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Regularization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3209390" y="2495104"/>
            <a:ext cx="16602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</a:rPr>
              <a:t>Adam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5032996" y="2495104"/>
            <a:ext cx="94500" cy="29403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5166750" y="2734900"/>
            <a:ext cx="8295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312250" y="3343325"/>
            <a:ext cx="1466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Dropout</a:t>
            </a:r>
            <a:r>
              <a:rPr lang="en-US" sz="1200">
                <a:solidFill>
                  <a:schemeClr val="lt1"/>
                </a:solidFill>
              </a:rPr>
              <a:t> &amp; L2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5290900" y="4088750"/>
            <a:ext cx="2819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Early stopping, ReduceLROnPlateau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Transfer Learning - VGG 16</a:t>
            </a:r>
            <a:endParaRPr/>
          </a:p>
        </p:txBody>
      </p:sp>
      <p:sp>
        <p:nvSpPr>
          <p:cNvPr id="384" name="Google Shape;384;p36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36"/>
          <p:cNvSpPr txBox="1"/>
          <p:nvPr/>
        </p:nvSpPr>
        <p:spPr>
          <a:xfrm>
            <a:off x="11471566" y="6257741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616575" y="1273900"/>
            <a:ext cx="11286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V</a:t>
            </a:r>
            <a:r>
              <a:rPr b="1" lang="en-US" sz="1100">
                <a:solidFill>
                  <a:schemeClr val="dk1"/>
                </a:solidFill>
              </a:rPr>
              <a:t>GG16</a:t>
            </a:r>
            <a:r>
              <a:rPr lang="en-US" sz="1100">
                <a:solidFill>
                  <a:schemeClr val="dk1"/>
                </a:solidFill>
              </a:rPr>
              <a:t> pre-trained on </a:t>
            </a:r>
            <a:r>
              <a:rPr b="1" lang="en-US" sz="1100">
                <a:solidFill>
                  <a:schemeClr val="dk1"/>
                </a:solidFill>
              </a:rPr>
              <a:t>ImageNet</a:t>
            </a:r>
            <a:r>
              <a:rPr lang="en-US" sz="1100">
                <a:solidFill>
                  <a:schemeClr val="dk1"/>
                </a:solidFill>
              </a:rPr>
              <a:t> captures low- and mid-level features (e.g., edges, textures) that are </a:t>
            </a:r>
            <a:r>
              <a:rPr b="1" lang="en-US" sz="1100">
                <a:solidFill>
                  <a:schemeClr val="dk1"/>
                </a:solidFill>
              </a:rPr>
              <a:t>generalizable</a:t>
            </a:r>
            <a:r>
              <a:rPr lang="en-US" sz="1100">
                <a:solidFill>
                  <a:schemeClr val="dk1"/>
                </a:solidFill>
              </a:rPr>
              <a:t> across different tasks.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Decision</a:t>
            </a:r>
            <a:r>
              <a:rPr lang="en-US" sz="1100">
                <a:solidFill>
                  <a:schemeClr val="dk1"/>
                </a:solidFill>
              </a:rPr>
              <a:t>: Reuse to avoid training from scratch, allowing faster convergence with </a:t>
            </a:r>
            <a:r>
              <a:rPr b="1" lang="en-US" sz="1100">
                <a:solidFill>
                  <a:schemeClr val="dk1"/>
                </a:solidFill>
              </a:rPr>
              <a:t>limited data</a:t>
            </a:r>
            <a:r>
              <a:rPr lang="en-US" sz="1100">
                <a:solidFill>
                  <a:schemeClr val="dk1"/>
                </a:solidFill>
              </a:rPr>
              <a:t> (CIFAR-10).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2311415" y="2382178"/>
            <a:ext cx="1385856" cy="13966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3" y="21600"/>
                  <a:pt x="5963" y="21600"/>
                  <a:pt x="5963" y="21600"/>
                </a:cubicBezTo>
                <a:cubicBezTo>
                  <a:pt x="6891" y="19098"/>
                  <a:pt x="11529" y="11459"/>
                  <a:pt x="12721" y="9351"/>
                </a:cubicBezTo>
                <a:cubicBezTo>
                  <a:pt x="16697" y="2107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1519994" y="2901436"/>
            <a:ext cx="3347514" cy="1088640"/>
          </a:xfrm>
          <a:custGeom>
            <a:rect b="b" l="l" r="r" t="t"/>
            <a:pathLst>
              <a:path extrusionOk="0" h="21600" w="21600">
                <a:moveTo>
                  <a:pt x="3457" y="0"/>
                </a:moveTo>
                <a:cubicBezTo>
                  <a:pt x="3765" y="0"/>
                  <a:pt x="8918" y="0"/>
                  <a:pt x="12739" y="0"/>
                </a:cubicBezTo>
                <a:lnTo>
                  <a:pt x="12920" y="0"/>
                </a:lnTo>
                <a:lnTo>
                  <a:pt x="13839" y="0"/>
                </a:lnTo>
                <a:lnTo>
                  <a:pt x="14823" y="0"/>
                </a:lnTo>
                <a:lnTo>
                  <a:pt x="15652" y="0"/>
                </a:lnTo>
                <a:lnTo>
                  <a:pt x="16290" y="0"/>
                </a:lnTo>
                <a:lnTo>
                  <a:pt x="16700" y="0"/>
                </a:lnTo>
                <a:lnTo>
                  <a:pt x="16845" y="0"/>
                </a:lnTo>
                <a:lnTo>
                  <a:pt x="21600" y="0"/>
                </a:lnTo>
                <a:lnTo>
                  <a:pt x="21600" y="13857"/>
                </a:lnTo>
                <a:lnTo>
                  <a:pt x="12920" y="13857"/>
                </a:lnTo>
                <a:lnTo>
                  <a:pt x="12920" y="13656"/>
                </a:lnTo>
                <a:lnTo>
                  <a:pt x="12455" y="16538"/>
                </a:lnTo>
                <a:cubicBezTo>
                  <a:pt x="11962" y="20250"/>
                  <a:pt x="494" y="17381"/>
                  <a:pt x="0" y="21600"/>
                </a:cubicBezTo>
                <a:cubicBezTo>
                  <a:pt x="0" y="21600"/>
                  <a:pt x="0" y="21600"/>
                  <a:pt x="2798" y="1013"/>
                </a:cubicBezTo>
                <a:cubicBezTo>
                  <a:pt x="2798" y="1013"/>
                  <a:pt x="2963" y="0"/>
                  <a:pt x="34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1101009" y="3599828"/>
            <a:ext cx="3405618" cy="1081512"/>
          </a:xfrm>
          <a:custGeom>
            <a:rect b="b" l="l" r="r" t="t"/>
            <a:pathLst>
              <a:path extrusionOk="0" h="21600" w="21600">
                <a:moveTo>
                  <a:pt x="2754" y="102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486" y="17348"/>
                  <a:pt x="16794" y="20239"/>
                  <a:pt x="17280" y="16668"/>
                </a:cubicBezTo>
                <a:cubicBezTo>
                  <a:pt x="18738" y="5953"/>
                  <a:pt x="21600" y="0"/>
                  <a:pt x="21600" y="0"/>
                </a:cubicBezTo>
                <a:cubicBezTo>
                  <a:pt x="21600" y="0"/>
                  <a:pt x="3888" y="0"/>
                  <a:pt x="3402" y="0"/>
                </a:cubicBezTo>
                <a:cubicBezTo>
                  <a:pt x="2862" y="0"/>
                  <a:pt x="2754" y="1020"/>
                  <a:pt x="2754" y="1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692766" y="4322682"/>
            <a:ext cx="4733856" cy="1099818"/>
          </a:xfrm>
          <a:custGeom>
            <a:rect b="b" l="l" r="r" t="t"/>
            <a:pathLst>
              <a:path extrusionOk="0" h="21600" w="21600">
                <a:moveTo>
                  <a:pt x="15654" y="0"/>
                </a:moveTo>
                <a:lnTo>
                  <a:pt x="21600" y="0"/>
                </a:lnTo>
                <a:lnTo>
                  <a:pt x="21600" y="13582"/>
                </a:lnTo>
                <a:lnTo>
                  <a:pt x="16224" y="13582"/>
                </a:lnTo>
                <a:lnTo>
                  <a:pt x="15881" y="16573"/>
                </a:lnTo>
                <a:cubicBezTo>
                  <a:pt x="15531" y="20259"/>
                  <a:pt x="349" y="17410"/>
                  <a:pt x="0" y="21600"/>
                </a:cubicBezTo>
                <a:cubicBezTo>
                  <a:pt x="0" y="21600"/>
                  <a:pt x="0" y="21600"/>
                  <a:pt x="1980" y="1155"/>
                </a:cubicBezTo>
                <a:cubicBezTo>
                  <a:pt x="1980" y="1155"/>
                  <a:pt x="2058" y="149"/>
                  <a:pt x="2446" y="149"/>
                </a:cubicBezTo>
                <a:cubicBezTo>
                  <a:pt x="2686" y="149"/>
                  <a:pt x="10415" y="149"/>
                  <a:pt x="15221" y="149"/>
                </a:cubicBezTo>
                <a:lnTo>
                  <a:pt x="15654" y="149"/>
                </a:lnTo>
                <a:lnTo>
                  <a:pt x="156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445670" y="5014276"/>
            <a:ext cx="4723434" cy="780678"/>
          </a:xfrm>
          <a:custGeom>
            <a:rect b="b" l="l" r="r" t="t"/>
            <a:pathLst>
              <a:path extrusionOk="0" h="21600" w="21600">
                <a:moveTo>
                  <a:pt x="1790" y="0"/>
                </a:moveTo>
                <a:cubicBezTo>
                  <a:pt x="1401" y="0"/>
                  <a:pt x="1323" y="1409"/>
                  <a:pt x="1323" y="1409"/>
                </a:cubicBezTo>
                <a:cubicBezTo>
                  <a:pt x="0" y="19722"/>
                  <a:pt x="0" y="19722"/>
                  <a:pt x="0" y="19722"/>
                </a:cubicBezTo>
                <a:cubicBezTo>
                  <a:pt x="156" y="16904"/>
                  <a:pt x="5877" y="19722"/>
                  <a:pt x="9263" y="21600"/>
                </a:cubicBezTo>
                <a:cubicBezTo>
                  <a:pt x="18603" y="21600"/>
                  <a:pt x="18603" y="21600"/>
                  <a:pt x="18603" y="21600"/>
                </a:cubicBezTo>
                <a:cubicBezTo>
                  <a:pt x="19654" y="7748"/>
                  <a:pt x="21600" y="0"/>
                  <a:pt x="21600" y="0"/>
                </a:cubicBezTo>
                <a:cubicBezTo>
                  <a:pt x="21600" y="0"/>
                  <a:pt x="2141" y="0"/>
                  <a:pt x="17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2898713" y="3631977"/>
            <a:ext cx="1597158" cy="0"/>
          </a:xfrm>
          <a:custGeom>
            <a:rect b="b" l="l" r="r" t="t"/>
            <a:pathLst>
              <a:path extrusionOk="0" h="120000" w="21600">
                <a:moveTo>
                  <a:pt x="21485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lnTo>
                  <a:pt x="2148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3568375" y="5021437"/>
            <a:ext cx="1600722" cy="0"/>
          </a:xfrm>
          <a:custGeom>
            <a:rect b="b" l="l" r="r" t="t"/>
            <a:pathLst>
              <a:path extrusionOk="0" h="120000" w="21600">
                <a:moveTo>
                  <a:pt x="21485" y="0"/>
                </a:moveTo>
                <a:lnTo>
                  <a:pt x="21600" y="0"/>
                </a:ln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lnTo>
                  <a:pt x="21485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4" name="Google Shape;394;p36"/>
          <p:cNvSpPr/>
          <p:nvPr/>
        </p:nvSpPr>
        <p:spPr>
          <a:xfrm>
            <a:off x="2311415" y="2382178"/>
            <a:ext cx="1385856" cy="0"/>
          </a:xfrm>
          <a:custGeom>
            <a:rect b="b" l="l" r="r" t="t"/>
            <a:pathLst>
              <a:path extrusionOk="0" h="120000" w="21600">
                <a:moveTo>
                  <a:pt x="21467" y="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lnTo>
                  <a:pt x="21467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3228172" y="4324564"/>
            <a:ext cx="2142342" cy="7182"/>
          </a:xfrm>
          <a:custGeom>
            <a:rect b="b" l="l" r="r" t="t"/>
            <a:pathLst>
              <a:path extrusionOk="0" h="21600" w="21600">
                <a:moveTo>
                  <a:pt x="21485" y="21600"/>
                </a:moveTo>
                <a:cubicBezTo>
                  <a:pt x="21600" y="0"/>
                  <a:pt x="21600" y="0"/>
                  <a:pt x="2160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lnTo>
                  <a:pt x="21485" y="21600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2547767" y="2903081"/>
            <a:ext cx="2468772" cy="1074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483" y="21600"/>
                  <a:pt x="21483" y="21600"/>
                  <a:pt x="21483" y="21600"/>
                </a:cubicBezTo>
                <a:cubicBezTo>
                  <a:pt x="21483" y="0"/>
                  <a:pt x="21600" y="0"/>
                  <a:pt x="21600" y="0"/>
                </a:cubicBezTo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3110847" y="2207982"/>
            <a:ext cx="951726" cy="95172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cap="flat" cmpd="sng" w="92075">
            <a:solidFill>
              <a:schemeClr val="accent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1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4577751" y="2796490"/>
            <a:ext cx="951726" cy="95172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cap="flat" cmpd="sng" w="92075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</a:rPr>
              <a:t>2</a:t>
            </a:r>
            <a:endParaRPr b="0" i="0" sz="2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3740266" y="3488300"/>
            <a:ext cx="951726" cy="95172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cap="flat" cmpd="sng" w="92075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4"/>
                </a:solidFill>
              </a:rPr>
              <a:t>3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5149332" y="4190672"/>
            <a:ext cx="951726" cy="95172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cap="flat" cmpd="sng" w="92075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2"/>
                </a:solidFill>
              </a:rPr>
              <a:t>4</a:t>
            </a:r>
            <a:endParaRPr b="0" i="0" sz="2000" u="none" cap="none" strike="noStrike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4391658" y="4946658"/>
            <a:ext cx="951726" cy="95172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cap="flat" cmpd="sng" w="92075">
            <a:solidFill>
              <a:srgbClr val="A5A5A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</a:rPr>
              <a:t>5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1948519" y="2371436"/>
            <a:ext cx="2046004" cy="3799548"/>
          </a:xfrm>
          <a:custGeom>
            <a:rect b="b" l="l" r="r" t="t"/>
            <a:pathLst>
              <a:path extrusionOk="0" h="21600" w="19841">
                <a:moveTo>
                  <a:pt x="19841" y="19614"/>
                </a:moveTo>
                <a:cubicBezTo>
                  <a:pt x="3517" y="0"/>
                  <a:pt x="3517" y="0"/>
                  <a:pt x="3517" y="0"/>
                </a:cubicBezTo>
                <a:cubicBezTo>
                  <a:pt x="385" y="3778"/>
                  <a:pt x="385" y="3778"/>
                  <a:pt x="385" y="3778"/>
                </a:cubicBezTo>
                <a:cubicBezTo>
                  <a:pt x="-357" y="4649"/>
                  <a:pt x="-1759" y="7313"/>
                  <a:pt x="15307" y="21600"/>
                </a:cubicBezTo>
                <a:cubicBezTo>
                  <a:pt x="18027" y="21019"/>
                  <a:pt x="19759" y="20292"/>
                  <a:pt x="19841" y="19663"/>
                </a:cubicBezTo>
                <a:lnTo>
                  <a:pt x="19841" y="19663"/>
                </a:lnTo>
                <a:lnTo>
                  <a:pt x="19841" y="19663"/>
                </a:lnTo>
                <a:cubicBezTo>
                  <a:pt x="19841" y="19663"/>
                  <a:pt x="19841" y="19663"/>
                  <a:pt x="19841" y="1961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1528090" y="2951571"/>
            <a:ext cx="1997310" cy="3362634"/>
          </a:xfrm>
          <a:custGeom>
            <a:rect b="b" l="l" r="r" t="t"/>
            <a:pathLst>
              <a:path extrusionOk="0" h="21600" w="19525">
                <a:moveTo>
                  <a:pt x="417" y="5031"/>
                </a:moveTo>
                <a:cubicBezTo>
                  <a:pt x="-2075" y="8257"/>
                  <a:pt x="7147" y="16077"/>
                  <a:pt x="13211" y="21600"/>
                </a:cubicBezTo>
                <a:cubicBezTo>
                  <a:pt x="15620" y="21381"/>
                  <a:pt x="17780" y="20998"/>
                  <a:pt x="19525" y="20616"/>
                </a:cubicBezTo>
                <a:cubicBezTo>
                  <a:pt x="6897" y="5359"/>
                  <a:pt x="3325" y="1094"/>
                  <a:pt x="4156" y="0"/>
                </a:cubicBezTo>
                <a:lnTo>
                  <a:pt x="417" y="503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1101009" y="3674950"/>
            <a:ext cx="1779786" cy="2675052"/>
          </a:xfrm>
          <a:custGeom>
            <a:rect b="b" l="l" r="r" t="t"/>
            <a:pathLst>
              <a:path extrusionOk="0" h="21600" w="21600">
                <a:moveTo>
                  <a:pt x="0" y="7085"/>
                </a:moveTo>
                <a:cubicBezTo>
                  <a:pt x="3204" y="11557"/>
                  <a:pt x="8061" y="15890"/>
                  <a:pt x="13022" y="21600"/>
                </a:cubicBezTo>
                <a:cubicBezTo>
                  <a:pt x="13332" y="21600"/>
                  <a:pt x="13745" y="21600"/>
                  <a:pt x="14159" y="21600"/>
                </a:cubicBezTo>
                <a:cubicBezTo>
                  <a:pt x="16743" y="21600"/>
                  <a:pt x="19326" y="21531"/>
                  <a:pt x="21600" y="21256"/>
                </a:cubicBezTo>
                <a:cubicBezTo>
                  <a:pt x="9095" y="6948"/>
                  <a:pt x="4444" y="1445"/>
                  <a:pt x="5271" y="0"/>
                </a:cubicBezTo>
                <a:lnTo>
                  <a:pt x="0" y="70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710670" y="4373261"/>
            <a:ext cx="1464642" cy="1976778"/>
          </a:xfrm>
          <a:custGeom>
            <a:rect b="b" l="l" r="r" t="t"/>
            <a:pathLst>
              <a:path extrusionOk="0" h="21600" w="21600">
                <a:moveTo>
                  <a:pt x="0" y="9310"/>
                </a:moveTo>
                <a:cubicBezTo>
                  <a:pt x="2763" y="13221"/>
                  <a:pt x="6405" y="16293"/>
                  <a:pt x="9795" y="20669"/>
                </a:cubicBezTo>
                <a:cubicBezTo>
                  <a:pt x="13312" y="21228"/>
                  <a:pt x="17330" y="21600"/>
                  <a:pt x="21600" y="21600"/>
                </a:cubicBezTo>
                <a:cubicBezTo>
                  <a:pt x="8540" y="5028"/>
                  <a:pt x="5400" y="1210"/>
                  <a:pt x="6153" y="0"/>
                </a:cubicBezTo>
                <a:lnTo>
                  <a:pt x="0" y="93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403670" y="5082314"/>
            <a:ext cx="977616" cy="1181736"/>
          </a:xfrm>
          <a:custGeom>
            <a:rect b="b" l="l" r="r" t="t"/>
            <a:pathLst>
              <a:path extrusionOk="0" h="21600" w="21600">
                <a:moveTo>
                  <a:pt x="0" y="12276"/>
                </a:moveTo>
                <a:cubicBezTo>
                  <a:pt x="0" y="12432"/>
                  <a:pt x="0" y="12432"/>
                  <a:pt x="0" y="12587"/>
                </a:cubicBezTo>
                <a:lnTo>
                  <a:pt x="0" y="12587"/>
                </a:lnTo>
                <a:lnTo>
                  <a:pt x="0" y="12587"/>
                </a:lnTo>
                <a:cubicBezTo>
                  <a:pt x="376" y="15695"/>
                  <a:pt x="9016" y="19424"/>
                  <a:pt x="21600" y="21600"/>
                </a:cubicBezTo>
                <a:cubicBezTo>
                  <a:pt x="9016" y="5594"/>
                  <a:pt x="6762" y="1088"/>
                  <a:pt x="7325" y="0"/>
                </a:cubicBezTo>
                <a:lnTo>
                  <a:pt x="0" y="122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1934241" y="2951572"/>
            <a:ext cx="1591158" cy="3212244"/>
          </a:xfrm>
          <a:custGeom>
            <a:rect b="b" l="l" r="r" t="t"/>
            <a:pathLst>
              <a:path extrusionOk="0" h="21600" w="20729">
                <a:moveTo>
                  <a:pt x="126" y="115"/>
                </a:moveTo>
                <a:cubicBezTo>
                  <a:pt x="-871" y="1203"/>
                  <a:pt x="3892" y="5672"/>
                  <a:pt x="20618" y="21600"/>
                </a:cubicBezTo>
                <a:cubicBezTo>
                  <a:pt x="20729" y="21600"/>
                  <a:pt x="20729" y="21600"/>
                  <a:pt x="20729" y="21600"/>
                </a:cubicBezTo>
                <a:cubicBezTo>
                  <a:pt x="3892" y="5615"/>
                  <a:pt x="-871" y="1146"/>
                  <a:pt x="237" y="0"/>
                </a:cubicBezTo>
                <a:lnTo>
                  <a:pt x="126" y="115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1521537" y="3674950"/>
            <a:ext cx="1359259" cy="2639250"/>
          </a:xfrm>
          <a:custGeom>
            <a:rect b="b" l="l" r="r" t="t"/>
            <a:pathLst>
              <a:path extrusionOk="0" h="21600" w="20756">
                <a:moveTo>
                  <a:pt x="67" y="70"/>
                </a:moveTo>
                <a:cubicBezTo>
                  <a:pt x="-714" y="1742"/>
                  <a:pt x="5272" y="7316"/>
                  <a:pt x="20756" y="21600"/>
                </a:cubicBezTo>
                <a:cubicBezTo>
                  <a:pt x="20756" y="21530"/>
                  <a:pt x="20756" y="21530"/>
                  <a:pt x="20756" y="21530"/>
                </a:cubicBezTo>
                <a:cubicBezTo>
                  <a:pt x="5011" y="7037"/>
                  <a:pt x="-844" y="1463"/>
                  <a:pt x="197" y="0"/>
                </a:cubicBezTo>
                <a:lnTo>
                  <a:pt x="67" y="70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1119981" y="4373261"/>
            <a:ext cx="1055360" cy="1976778"/>
          </a:xfrm>
          <a:custGeom>
            <a:rect b="b" l="l" r="r" t="t"/>
            <a:pathLst>
              <a:path extrusionOk="0" h="21600" w="20735">
                <a:moveTo>
                  <a:pt x="140" y="93"/>
                </a:moveTo>
                <a:cubicBezTo>
                  <a:pt x="-865" y="1303"/>
                  <a:pt x="3321" y="5121"/>
                  <a:pt x="20568" y="21600"/>
                </a:cubicBezTo>
                <a:cubicBezTo>
                  <a:pt x="20735" y="21600"/>
                  <a:pt x="20735" y="21600"/>
                  <a:pt x="20735" y="21600"/>
                </a:cubicBezTo>
                <a:cubicBezTo>
                  <a:pt x="3321" y="5028"/>
                  <a:pt x="-865" y="1210"/>
                  <a:pt x="140" y="0"/>
                </a:cubicBezTo>
                <a:lnTo>
                  <a:pt x="140" y="93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729471" y="5082314"/>
            <a:ext cx="647766" cy="1181736"/>
          </a:xfrm>
          <a:custGeom>
            <a:rect b="b" l="l" r="r" t="t"/>
            <a:pathLst>
              <a:path extrusionOk="0" h="21600" w="20894">
                <a:moveTo>
                  <a:pt x="114" y="155"/>
                </a:moveTo>
                <a:cubicBezTo>
                  <a:pt x="-706" y="1243"/>
                  <a:pt x="2575" y="5750"/>
                  <a:pt x="20621" y="21600"/>
                </a:cubicBezTo>
                <a:cubicBezTo>
                  <a:pt x="20894" y="21600"/>
                  <a:pt x="20894" y="21600"/>
                  <a:pt x="20894" y="21600"/>
                </a:cubicBezTo>
                <a:cubicBezTo>
                  <a:pt x="2575" y="5594"/>
                  <a:pt x="-706" y="1088"/>
                  <a:pt x="114" y="0"/>
                </a:cubicBezTo>
                <a:lnTo>
                  <a:pt x="114" y="155"/>
                </a:lnTo>
                <a:close/>
              </a:path>
            </a:pathLst>
          </a:custGeom>
          <a:solidFill>
            <a:srgbClr val="FFFFFF">
              <a:alpha val="494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1" name="Google Shape;411;p36"/>
          <p:cNvSpPr/>
          <p:nvPr/>
        </p:nvSpPr>
        <p:spPr>
          <a:xfrm rot="3600338">
            <a:off x="497962" y="5699011"/>
            <a:ext cx="854545" cy="22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-US" sz="10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Training </a:t>
            </a:r>
            <a:r>
              <a:rPr b="1" lang="en-US" sz="10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6"/>
          <p:cNvSpPr/>
          <p:nvPr/>
        </p:nvSpPr>
        <p:spPr>
          <a:xfrm rot="3600232">
            <a:off x="683067" y="5422453"/>
            <a:ext cx="1264348" cy="28574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-US" sz="10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Data Augmentation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6"/>
          <p:cNvSpPr/>
          <p:nvPr/>
        </p:nvSpPr>
        <p:spPr>
          <a:xfrm rot="3600803">
            <a:off x="1024303" y="5089674"/>
            <a:ext cx="2072639" cy="40980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-US" sz="10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Added Fully connected  layers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6"/>
          <p:cNvSpPr/>
          <p:nvPr/>
        </p:nvSpPr>
        <p:spPr>
          <a:xfrm rot="3599981">
            <a:off x="1779115" y="4585774"/>
            <a:ext cx="1410587" cy="48251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-US" sz="10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Unfroze later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6"/>
          <p:cNvSpPr/>
          <p:nvPr/>
        </p:nvSpPr>
        <p:spPr>
          <a:xfrm rot="3839294">
            <a:off x="2359410" y="4051012"/>
            <a:ext cx="1208741" cy="47563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-US" sz="1050">
                <a:solidFill>
                  <a:srgbClr val="F5F5F5"/>
                </a:solidFill>
                <a:latin typeface="Roboto Light"/>
                <a:ea typeface="Roboto Light"/>
                <a:cs typeface="Roboto Light"/>
                <a:sym typeface="Roboto Light"/>
              </a:rPr>
              <a:t>Froze early Layers</a:t>
            </a:r>
            <a:endParaRPr b="1" i="0" sz="1050" u="none" cap="none" strike="noStrike">
              <a:solidFill>
                <a:srgbClr val="F5F5F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7447400" y="3130025"/>
            <a:ext cx="4390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US" sz="900">
                <a:solidFill>
                  <a:schemeClr val="dk1"/>
                </a:solidFill>
              </a:rPr>
              <a:t>Froze early layers (first 10) to retain </a:t>
            </a:r>
            <a:r>
              <a:rPr b="1" lang="en-US" sz="900">
                <a:solidFill>
                  <a:schemeClr val="dk1"/>
                </a:solidFill>
              </a:rPr>
              <a:t>general patterns</a:t>
            </a:r>
            <a:r>
              <a:rPr lang="en-US" sz="900">
                <a:solidFill>
                  <a:schemeClr val="dk1"/>
                </a:solidFill>
              </a:rPr>
              <a:t> while reducing computation.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US" sz="900">
                <a:solidFill>
                  <a:schemeClr val="dk1"/>
                </a:solidFill>
              </a:rPr>
              <a:t>Unfroze to fine-tune the last 10 layers to allow adaptation to the </a:t>
            </a:r>
            <a:r>
              <a:rPr b="1" lang="en-US" sz="900">
                <a:solidFill>
                  <a:schemeClr val="dk1"/>
                </a:solidFill>
              </a:rPr>
              <a:t>specific patterns</a:t>
            </a:r>
            <a:r>
              <a:rPr lang="en-US" sz="900">
                <a:solidFill>
                  <a:schemeClr val="dk1"/>
                </a:solidFill>
              </a:rPr>
              <a:t> of CIFAR-10, improving performance on the target dataset.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US" sz="900">
                <a:solidFill>
                  <a:schemeClr val="dk1"/>
                </a:solidFill>
              </a:rPr>
              <a:t>Add fully connected layers (256 &amp; 128 units) with </a:t>
            </a:r>
            <a:r>
              <a:rPr b="1" lang="en-US" sz="900">
                <a:solidFill>
                  <a:schemeClr val="dk1"/>
                </a:solidFill>
              </a:rPr>
              <a:t>Batch Normalization</a:t>
            </a:r>
            <a:r>
              <a:rPr lang="en-US" sz="900">
                <a:solidFill>
                  <a:schemeClr val="dk1"/>
                </a:solidFill>
              </a:rPr>
              <a:t> and </a:t>
            </a:r>
            <a:r>
              <a:rPr b="1" lang="en-US" sz="900">
                <a:solidFill>
                  <a:schemeClr val="dk1"/>
                </a:solidFill>
              </a:rPr>
              <a:t>Dropout</a:t>
            </a:r>
            <a:r>
              <a:rPr lang="en-US" sz="900">
                <a:solidFill>
                  <a:schemeClr val="dk1"/>
                </a:solidFill>
              </a:rPr>
              <a:t> for better </a:t>
            </a:r>
            <a:r>
              <a:rPr b="1" lang="en-US" sz="900">
                <a:solidFill>
                  <a:schemeClr val="dk1"/>
                </a:solidFill>
              </a:rPr>
              <a:t>regularization</a:t>
            </a:r>
            <a:r>
              <a:rPr lang="en-US" sz="900">
                <a:solidFill>
                  <a:schemeClr val="dk1"/>
                </a:solidFill>
              </a:rPr>
              <a:t> and </a:t>
            </a:r>
            <a:r>
              <a:rPr b="1" lang="en-US" sz="900">
                <a:solidFill>
                  <a:schemeClr val="dk1"/>
                </a:solidFill>
              </a:rPr>
              <a:t>preventing overfitting</a:t>
            </a:r>
            <a:r>
              <a:rPr lang="en-US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US" sz="900">
                <a:solidFill>
                  <a:schemeClr val="dk1"/>
                </a:solidFill>
              </a:rPr>
              <a:t>Used augmentation (rotation, shifts, flips) to improve </a:t>
            </a:r>
            <a:r>
              <a:rPr b="1" lang="en-US" sz="900">
                <a:solidFill>
                  <a:schemeClr val="dk1"/>
                </a:solidFill>
              </a:rPr>
              <a:t>generalization</a:t>
            </a:r>
            <a:r>
              <a:rPr lang="en-US" sz="900">
                <a:solidFill>
                  <a:schemeClr val="dk1"/>
                </a:solidFill>
              </a:rPr>
              <a:t> and </a:t>
            </a:r>
            <a:r>
              <a:rPr b="1" lang="en-US" sz="900">
                <a:solidFill>
                  <a:schemeClr val="dk1"/>
                </a:solidFill>
              </a:rPr>
              <a:t>prevent overfitting</a:t>
            </a:r>
            <a:r>
              <a:rPr lang="en-US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US" sz="900">
                <a:solidFill>
                  <a:schemeClr val="dk1"/>
                </a:solidFill>
              </a:rPr>
              <a:t>Early stopping to prevent overfitting, and learning rate reduction to allow the model to settle into </a:t>
            </a:r>
            <a:r>
              <a:rPr b="1" lang="en-US" sz="900">
                <a:solidFill>
                  <a:schemeClr val="dk1"/>
                </a:solidFill>
              </a:rPr>
              <a:t>better minima</a:t>
            </a:r>
            <a:r>
              <a:rPr lang="en-US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Evaluation 1/2</a:t>
            </a:r>
            <a:endParaRPr/>
          </a:p>
        </p:txBody>
      </p:sp>
      <p:sp>
        <p:nvSpPr>
          <p:cNvPr id="423" name="Google Shape;423;p37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atei:Cat crying (Lolcat).jpg – Wikipedia"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" y="1372800"/>
            <a:ext cx="1975600" cy="148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yalty-Free photo: Long-coated white puppy and kitten sits on top ..." id="425" name="Google Shape;4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175" y="4773300"/>
            <a:ext cx="20336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975" y="1828301"/>
            <a:ext cx="6056492" cy="43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Matrices-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sz="2700"/>
          </a:p>
        </p:txBody>
      </p:sp>
      <p:pic>
        <p:nvPicPr>
          <p:cNvPr id="434" name="Google Shape;4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13" y="2537975"/>
            <a:ext cx="3229776" cy="29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/>
        </p:nvSpPr>
        <p:spPr>
          <a:xfrm>
            <a:off x="784350" y="1460100"/>
            <a:ext cx="230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CNN Model</a:t>
            </a:r>
            <a:r>
              <a:rPr lang="en-US" sz="24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4261825" y="1460100"/>
            <a:ext cx="2758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VGG 16 Transfer Learning 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7976825" y="1460100"/>
            <a:ext cx="230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Fine-tuned </a:t>
            </a:r>
            <a:endParaRPr b="1" sz="2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550" y="2603925"/>
            <a:ext cx="3038409" cy="27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400" y="2603937"/>
            <a:ext cx="3082851" cy="27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idx="12" type="sldNum"/>
          </p:nvPr>
        </p:nvSpPr>
        <p:spPr>
          <a:xfrm>
            <a:off x="11555038" y="6385015"/>
            <a:ext cx="309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2666353" y="1"/>
            <a:ext cx="2311800" cy="223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4978131" y="2230346"/>
            <a:ext cx="2311800" cy="223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354575" y="2230346"/>
            <a:ext cx="2311800" cy="223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7289909" y="2"/>
            <a:ext cx="2311800" cy="22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Freeze</a:t>
            </a:r>
            <a:r>
              <a:rPr lang="en-US" sz="1200">
                <a:solidFill>
                  <a:schemeClr val="dk1"/>
                </a:solidFill>
              </a:rPr>
              <a:t> &amp; unfreeze layers as necessary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Save your model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9" name="Google Shape;449;p39"/>
          <p:cNvSpPr/>
          <p:nvPr/>
        </p:nvSpPr>
        <p:spPr>
          <a:xfrm>
            <a:off x="9601687" y="2230346"/>
            <a:ext cx="2311800" cy="223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770089" y="3172708"/>
            <a:ext cx="1480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455703" y="2490746"/>
            <a:ext cx="2210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CiFAR- 10 Dataset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Consider the purpose of your model. </a:t>
            </a:r>
            <a:r>
              <a:rPr b="1" lang="en-US" sz="1200">
                <a:solidFill>
                  <a:schemeClr val="dk1"/>
                </a:solidFill>
              </a:rPr>
              <a:t>	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5056916" y="2347972"/>
            <a:ext cx="21807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Model Architecture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Leverage learning rate scheduler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Watch out for overfitting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Use checkpoints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Early stop please!!!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9624917" y="3172718"/>
            <a:ext cx="2311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Try out </a:t>
            </a:r>
            <a:r>
              <a:rPr lang="en-US" sz="1200">
                <a:solidFill>
                  <a:schemeClr val="dk1"/>
                </a:solidFill>
              </a:rPr>
              <a:t>other</a:t>
            </a:r>
            <a:r>
              <a:rPr lang="en-US" sz="1200">
                <a:solidFill>
                  <a:schemeClr val="dk1"/>
                </a:solidFill>
              </a:rPr>
              <a:t> models e.g. </a:t>
            </a:r>
            <a:r>
              <a:rPr lang="en-US" sz="1100">
                <a:solidFill>
                  <a:schemeClr val="dk1"/>
                </a:solidFill>
              </a:rPr>
              <a:t>ResNet50, Efficient Net, or InceptionV3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Further Fine-Tuning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Advanced Data Augmentation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9742379" y="2490747"/>
            <a:ext cx="2076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Future Work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2707308" y="424756"/>
            <a:ext cx="2180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Loading &amp; Pre-processing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Convert to </a:t>
            </a:r>
            <a:r>
              <a:rPr b="1" lang="en-US" sz="1200">
                <a:solidFill>
                  <a:schemeClr val="dk1"/>
                </a:solidFill>
              </a:rPr>
              <a:t>binary</a:t>
            </a:r>
            <a:r>
              <a:rPr b="1" lang="en-US" sz="1200">
                <a:solidFill>
                  <a:schemeClr val="dk1"/>
                </a:solidFill>
              </a:rPr>
              <a:t> and augment</a:t>
            </a:r>
            <a:r>
              <a:rPr b="1" lang="en-US" sz="1200">
                <a:solidFill>
                  <a:schemeClr val="lt1"/>
                </a:solidFill>
              </a:rPr>
              <a:t>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7455260" y="314866"/>
            <a:ext cx="1480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Transfer Learning &amp; Fine-tuning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1056001" y="5468952"/>
            <a:ext cx="100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Lets Recap !</a:t>
            </a:r>
            <a:endParaRPr b="1" i="0" sz="4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" name="Google Shape;45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783" l="0" r="0" t="1362"/>
          <a:stretch/>
        </p:blipFill>
        <p:spPr>
          <a:xfrm>
            <a:off x="354575" y="29814"/>
            <a:ext cx="2311779" cy="217073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459" name="Google Shape;459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28" l="0" r="0" t="1028"/>
          <a:stretch/>
        </p:blipFill>
        <p:spPr>
          <a:xfrm>
            <a:off x="2666353" y="2230346"/>
            <a:ext cx="2311778" cy="223034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460" name="Google Shape;460;p3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1716" r="11708" t="0"/>
          <a:stretch/>
        </p:blipFill>
        <p:spPr>
          <a:xfrm>
            <a:off x="4978131" y="1"/>
            <a:ext cx="2311778" cy="2230345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461" name="Google Shape;461;p3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5967" r="15967" t="0"/>
          <a:stretch/>
        </p:blipFill>
        <p:spPr>
          <a:xfrm>
            <a:off x="7289909" y="2230346"/>
            <a:ext cx="2311779" cy="223034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462" name="Google Shape;462;p39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15967" r="15967" t="0"/>
          <a:stretch/>
        </p:blipFill>
        <p:spPr>
          <a:xfrm>
            <a:off x="9601687" y="1"/>
            <a:ext cx="2311778" cy="2230344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929" l="923" r="-1284" t="13439"/>
          <a:stretch/>
        </p:blipFill>
        <p:spPr>
          <a:xfrm>
            <a:off x="1304150" y="1569450"/>
            <a:ext cx="9311675" cy="528855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sp>
        <p:nvSpPr>
          <p:cNvPr id="469" name="Google Shape;469;p40"/>
          <p:cNvSpPr txBox="1"/>
          <p:nvPr>
            <p:ph idx="12" type="sldNum"/>
          </p:nvPr>
        </p:nvSpPr>
        <p:spPr>
          <a:xfrm>
            <a:off x="11471564" y="327460"/>
            <a:ext cx="431078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1217388" y="5390102"/>
            <a:ext cx="3642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40"/>
          <p:cNvSpPr/>
          <p:nvPr/>
        </p:nvSpPr>
        <p:spPr>
          <a:xfrm rot="-412390">
            <a:off x="8745637" y="265435"/>
            <a:ext cx="3315668" cy="979467"/>
          </a:xfrm>
          <a:prstGeom prst="clou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model </a:t>
            </a:r>
            <a:r>
              <a:rPr b="1" lang="en-US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wasn't</a:t>
            </a:r>
            <a:r>
              <a:rPr b="1" lang="en-US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great at identifying me because i was here all along :)</a:t>
            </a:r>
            <a:endParaRPr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40" title="cat-meow-85175 (1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1450" y="12746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Meet the Team </a:t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4578334" y="4286441"/>
            <a:ext cx="265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Priscilla Coghlan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7882930" y="4286441"/>
            <a:ext cx="265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Marvin Mends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1053750" y="4286441"/>
            <a:ext cx="26508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Adeteju Enunwa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>
            <a:off x="5570731" y="5081875"/>
            <a:ext cx="666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27"/>
          <p:cNvCxnSpPr/>
          <p:nvPr/>
        </p:nvCxnSpPr>
        <p:spPr>
          <a:xfrm>
            <a:off x="8875327" y="5081875"/>
            <a:ext cx="666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7"/>
          <p:cNvCxnSpPr/>
          <p:nvPr/>
        </p:nvCxnSpPr>
        <p:spPr>
          <a:xfrm>
            <a:off x="2046147" y="5081875"/>
            <a:ext cx="666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6" r="1076" t="0"/>
          <a:stretch/>
        </p:blipFill>
        <p:spPr>
          <a:xfrm>
            <a:off x="1448848" y="2134525"/>
            <a:ext cx="1861200" cy="16698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220" name="Google Shape;220;p2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076" r="1076" t="0"/>
          <a:stretch/>
        </p:blipFill>
        <p:spPr>
          <a:xfrm>
            <a:off x="4973431" y="2134525"/>
            <a:ext cx="1861200" cy="16698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pic>
      <p:pic>
        <p:nvPicPr>
          <p:cNvPr id="221" name="Google Shape;221;p2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561" l="0" r="0" t="2570"/>
          <a:stretch/>
        </p:blipFill>
        <p:spPr>
          <a:xfrm>
            <a:off x="8278027" y="2134525"/>
            <a:ext cx="1861200" cy="16698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Welcome! </a:t>
            </a:r>
            <a:endParaRPr/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11471566" y="6257741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3352150" y="1868700"/>
            <a:ext cx="7047076" cy="4070449"/>
          </a:xfrm>
          <a:custGeom>
            <a:rect b="b" l="l" r="r" t="t"/>
            <a:pathLst>
              <a:path extrusionOk="0" h="1174" w="825">
                <a:moveTo>
                  <a:pt x="45" y="1174"/>
                </a:moveTo>
                <a:cubicBezTo>
                  <a:pt x="20" y="1174"/>
                  <a:pt x="0" y="1154"/>
                  <a:pt x="0" y="112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1"/>
                  <a:pt x="20" y="0"/>
                  <a:pt x="45" y="0"/>
                </a:cubicBezTo>
                <a:cubicBezTo>
                  <a:pt x="780" y="0"/>
                  <a:pt x="780" y="0"/>
                  <a:pt x="780" y="0"/>
                </a:cubicBezTo>
                <a:cubicBezTo>
                  <a:pt x="805" y="0"/>
                  <a:pt x="825" y="21"/>
                  <a:pt x="825" y="45"/>
                </a:cubicBezTo>
                <a:cubicBezTo>
                  <a:pt x="825" y="1129"/>
                  <a:pt x="825" y="1129"/>
                  <a:pt x="825" y="1129"/>
                </a:cubicBezTo>
                <a:cubicBezTo>
                  <a:pt x="825" y="1154"/>
                  <a:pt x="805" y="1174"/>
                  <a:pt x="780" y="1174"/>
                </a:cubicBezTo>
                <a:cubicBezTo>
                  <a:pt x="45" y="1174"/>
                  <a:pt x="45" y="1174"/>
                  <a:pt x="45" y="1174"/>
                </a:cubicBezTo>
              </a:path>
            </a:pathLst>
          </a:custGeom>
          <a:solidFill>
            <a:srgbClr val="18181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>
            <a:hlinkClick r:id="rId3"/>
          </p:cNvPr>
          <p:cNvSpPr/>
          <p:nvPr>
            <p:ph idx="2" type="pic"/>
          </p:nvPr>
        </p:nvSpPr>
        <p:spPr>
          <a:xfrm>
            <a:off x="3484925" y="2050525"/>
            <a:ext cx="6568200" cy="365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233" name="Google Shape;233;p28"/>
          <p:cNvSpPr txBox="1"/>
          <p:nvPr/>
        </p:nvSpPr>
        <p:spPr>
          <a:xfrm>
            <a:off x="4007075" y="3703925"/>
            <a:ext cx="5859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https://ai.invideo.io/watch/hjD-mBGJSqT</a:t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Dataset of Choice </a:t>
            </a:r>
            <a:endParaRPr/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75" y="2230988"/>
            <a:ext cx="2396024" cy="2396024"/>
          </a:xfrm>
          <a:prstGeom prst="rect">
            <a:avLst/>
          </a:prstGeom>
          <a:noFill/>
          <a:ln>
            <a:noFill/>
          </a:ln>
          <a:effectLst>
            <a:outerShdw rotWithShape="0" algn="bl" dir="12180000" dist="57150">
              <a:srgbClr val="000000">
                <a:alpha val="50000"/>
              </a:srgbClr>
            </a:outerShdw>
          </a:effectLst>
        </p:spPr>
      </p:pic>
      <p:graphicFrame>
        <p:nvGraphicFramePr>
          <p:cNvPr id="242" name="Google Shape;242;p29"/>
          <p:cNvGraphicFramePr/>
          <p:nvPr/>
        </p:nvGraphicFramePr>
        <p:xfrm>
          <a:off x="4701500" y="229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{C7C467CB-4AAF-4960-A938-9A6DCBABF17F}</a:tableStyleId>
              </a:tblPr>
              <a:tblGrid>
                <a:gridCol w="2791325"/>
                <a:gridCol w="4144150"/>
              </a:tblGrid>
              <a:tr h="36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Animals-10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CIFAR -10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9998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Focused on Animals: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Contains only images of animals (e.g., cats, dogs, horses).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Limited Scope: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Good for specific animal-related tasks.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Diverse Object Categories: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Airplanes, automobiles, birds, cats, ships, etc.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Balanced Classes: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6,000 images per category, avoiding dataset biases.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Versatile Applications: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Useful for smart glasses for elderly drivers and autonomous driving by offering broad object detection capabilities.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CIFAR-10’s variety helps the model generalize better for real-world tasks.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38" y="4627000"/>
            <a:ext cx="3909851" cy="14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Problem Overview </a:t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8025325" y="2792650"/>
            <a:ext cx="3055800" cy="242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4819571" y="1923804"/>
            <a:ext cx="2541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Success Secret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8102025" y="3023313"/>
            <a:ext cx="28833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CNN is ideal because: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Automatically learn and extract features 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Efficiently handle complex visual data with minimal manual feature engineering.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1099175" y="2274576"/>
            <a:ext cx="2785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Problem Statement :  The What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4326525" y="2792650"/>
            <a:ext cx="3090000" cy="2429700"/>
          </a:xfrm>
          <a:prstGeom prst="rect">
            <a:avLst/>
          </a:prstGeom>
          <a:solidFill>
            <a:srgbClr val="118C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1614782" y="3544830"/>
            <a:ext cx="25872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✔"/>
            </a:pPr>
            <a:r>
              <a:rPr b="0" i="0" lang="en-US" sz="1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Lemon drops oat cake oat cake sugar plum sweet pie oreo lava cake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✔"/>
            </a:pPr>
            <a:r>
              <a:rPr b="0" i="0" lang="en-US" sz="1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Chocolate cake sweet pastry candy canes chocolate cake sesame pie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✔"/>
            </a:pPr>
            <a:r>
              <a:rPr b="0" i="0" lang="en-US" sz="10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Oreo cake lollipop sweet lolypop</a:t>
            </a:r>
            <a:endParaRPr b="0" i="0" sz="10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1099175" y="2780500"/>
            <a:ext cx="2785800" cy="2454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191775" y="3223425"/>
            <a:ext cx="25872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challenge stems from the dataset's diversity, requiring the model to recognize distinct patterns across varied and complex images.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435700" y="3246563"/>
            <a:ext cx="30096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Small image size (32x32 pixels)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Category similarities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b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complexity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326523" y="2274587"/>
            <a:ext cx="2365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Challenge : The Why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8025323" y="2274587"/>
            <a:ext cx="2365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</a:rPr>
              <a:t>Solution : The How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Data Pre-processing 1/2</a:t>
            </a:r>
            <a:endParaRPr/>
          </a:p>
        </p:txBody>
      </p: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1471566" y="6257741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3743368" y="3068233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1" name="Google Shape;271;p31"/>
          <p:cNvSpPr/>
          <p:nvPr/>
        </p:nvSpPr>
        <p:spPr>
          <a:xfrm flipH="1" rot="10800000">
            <a:off x="6051937" y="1794785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2" name="Google Shape;272;p31"/>
          <p:cNvSpPr/>
          <p:nvPr/>
        </p:nvSpPr>
        <p:spPr>
          <a:xfrm flipH="1" rot="10800000">
            <a:off x="1443200" y="1794785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1443200" y="3068233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6051937" y="3068233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" name="Google Shape;275;p31"/>
          <p:cNvSpPr/>
          <p:nvPr/>
        </p:nvSpPr>
        <p:spPr>
          <a:xfrm flipH="1" rot="10800000">
            <a:off x="3747568" y="1794785"/>
            <a:ext cx="2640685" cy="1273448"/>
          </a:xfrm>
          <a:custGeom>
            <a:rect b="b" l="l" r="r" t="t"/>
            <a:pathLst>
              <a:path extrusionOk="0" h="1107346" w="2223735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2265837" y="2580166"/>
            <a:ext cx="993300" cy="96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4579832" y="2580166"/>
            <a:ext cx="993300" cy="96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2</a:t>
            </a:r>
            <a:endParaRPr b="0" i="0" sz="2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6868294" y="2580166"/>
            <a:ext cx="993300" cy="96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3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920925" y="4997450"/>
            <a:ext cx="2260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1782377" y="4611208"/>
            <a:ext cx="1694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Normalization</a:t>
            </a:r>
            <a:endParaRPr b="0" i="0" sz="1400" u="none" cap="none" strike="noStrike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4238523" y="4997450"/>
            <a:ext cx="1944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Random Flipping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Random Rotation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Random Zoom &amp; Translation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Gaussian Noise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238537" y="4680483"/>
            <a:ext cx="1694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Augmentation</a:t>
            </a:r>
            <a:r>
              <a:rPr b="1" lang="en-US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endParaRPr b="0" i="0" sz="1400" u="none" cap="none" strike="noStrike">
              <a:solidFill>
                <a:schemeClr val="accent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6522909" y="4680483"/>
            <a:ext cx="1694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One-Hot Encoding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9420750" y="4166950"/>
            <a:ext cx="24819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637881" y="625851"/>
            <a:ext cx="10905300" cy="3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Pre-processing 2/2</a:t>
            </a:r>
            <a:endParaRPr/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11471566" y="6257742"/>
            <a:ext cx="431100" cy="38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2" name="Google Shape;292;p32"/>
          <p:cNvGraphicFramePr/>
          <p:nvPr/>
        </p:nvGraphicFramePr>
        <p:xfrm>
          <a:off x="830975" y="17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{C7C467CB-4AAF-4960-A938-9A6DCBABF17F}</a:tableStyleId>
              </a:tblPr>
              <a:tblGrid>
                <a:gridCol w="3845150"/>
                <a:gridCol w="6673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Data Augmentation Technique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8C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Benefits to Our Model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8CE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1200"/>
                        <a:t>Random Flip (50%)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/>
                        <a:t> This helps the model learn features regardless of the horizontal orientation of the objects in the image, which is useful for tasks like object recognition.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RandomRotation (10% rotation)</a:t>
                      </a: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: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/>
                        <a:t> This helps it recognize objects even when they appear at different angles.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RandomZoom (10%)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/>
                        <a:t>simulates variations in object size due to distance from the camera, helping the model be robust to objects appearing larger or smaller than expected.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00"/>
                          </a:solidFill>
                        </a:rPr>
                        <a:t>RandomTranslation (Image translation by 10%)</a:t>
                      </a:r>
                      <a:r>
                        <a:rPr lang="en-US" sz="1200">
                          <a:solidFill>
                            <a:srgbClr val="000000"/>
                          </a:solidFill>
                        </a:rPr>
                        <a:t>:</a:t>
                      </a:r>
                      <a:endParaRPr b="1" sz="12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/>
                        <a:t>Helps the model generalize better by making it robust to slight positional changes in the object within the image.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CNN Architecture </a:t>
            </a:r>
            <a:endParaRPr/>
          </a:p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33"/>
          <p:cNvSpPr txBox="1"/>
          <p:nvPr>
            <p:ph idx="2" type="body"/>
          </p:nvPr>
        </p:nvSpPr>
        <p:spPr>
          <a:xfrm>
            <a:off x="650581" y="415427"/>
            <a:ext cx="10905239" cy="156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None/>
            </a:pPr>
            <a:r>
              <a:rPr lang="en-US"/>
              <a:t>SECTION ONE</a:t>
            </a: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11471566" y="6257741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1664700" y="1992000"/>
            <a:ext cx="42789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C</a:t>
            </a:r>
            <a:r>
              <a:rPr lang="en-US" sz="1300">
                <a:solidFill>
                  <a:schemeClr val="dk1"/>
                </a:solidFill>
              </a:rPr>
              <a:t>onvolutional blocks with increasing filters (64 to 512)</a:t>
            </a:r>
            <a:endParaRPr sz="26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1664700" y="3276175"/>
            <a:ext cx="4205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M</a:t>
            </a:r>
            <a:r>
              <a:rPr lang="en-US" sz="1300">
                <a:solidFill>
                  <a:schemeClr val="dk1"/>
                </a:solidFill>
              </a:rPr>
              <a:t>ax pooling </a:t>
            </a:r>
            <a:endParaRPr sz="13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6870950" y="1501275"/>
            <a:ext cx="4205100" cy="4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>
                <a:solidFill>
                  <a:schemeClr val="dk1"/>
                </a:solidFill>
              </a:rPr>
              <a:t>Fully connected layers with a final softmax output for 10 classes.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>
                <a:solidFill>
                  <a:schemeClr val="dk1"/>
                </a:solidFill>
              </a:rPr>
              <a:t>Batch Normalization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100">
                <a:solidFill>
                  <a:schemeClr val="dk1"/>
                </a:solidFill>
              </a:rPr>
              <a:t> Adam optimizer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86700" y="1689875"/>
            <a:ext cx="2331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686700" y="3048775"/>
            <a:ext cx="1732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5000">
                <a:solidFill>
                  <a:schemeClr val="accent6"/>
                </a:solidFill>
              </a:rPr>
              <a:t>2D</a:t>
            </a:r>
            <a:endParaRPr b="1" sz="5000">
              <a:solidFill>
                <a:schemeClr val="accent6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686700" y="4598450"/>
            <a:ext cx="12483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Dropout </a:t>
            </a:r>
            <a:r>
              <a:rPr lang="en-US" sz="1100">
                <a:solidFill>
                  <a:schemeClr val="dk1"/>
                </a:solidFill>
              </a:rPr>
              <a:t> </a:t>
            </a:r>
            <a:endParaRPr sz="11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1664700" y="4324250"/>
            <a:ext cx="440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5000">
                <a:solidFill>
                  <a:schemeClr val="accent5"/>
                </a:solidFill>
              </a:rPr>
              <a:t>0.2 - 0.5</a:t>
            </a:r>
            <a:endParaRPr b="1" sz="5000">
              <a:solidFill>
                <a:schemeClr val="accent5"/>
              </a:solidFill>
            </a:endParaRPr>
          </a:p>
        </p:txBody>
      </p:sp>
      <p:cxnSp>
        <p:nvCxnSpPr>
          <p:cNvPr id="309" name="Google Shape;309;p33"/>
          <p:cNvCxnSpPr/>
          <p:nvPr/>
        </p:nvCxnSpPr>
        <p:spPr>
          <a:xfrm>
            <a:off x="6341475" y="1362800"/>
            <a:ext cx="14100" cy="55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3"/>
          <p:cNvSpPr/>
          <p:nvPr/>
        </p:nvSpPr>
        <p:spPr>
          <a:xfrm>
            <a:off x="6264425" y="1762100"/>
            <a:ext cx="147300" cy="2298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6264425" y="2930225"/>
            <a:ext cx="147300" cy="229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6274875" y="4196450"/>
            <a:ext cx="147300" cy="2298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6264425" y="5278550"/>
            <a:ext cx="147300" cy="229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6274875" y="6646825"/>
            <a:ext cx="147300" cy="229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686700" y="5371125"/>
            <a:ext cx="2331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1664700" y="5599725"/>
            <a:ext cx="4205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Fully connected dense layer 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rgbClr val="3F3F3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637881" y="625851"/>
            <a:ext cx="10905239" cy="30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CNN Model   Architecture </a:t>
            </a:r>
            <a:endParaRPr/>
          </a:p>
        </p:txBody>
      </p:sp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11471566" y="6257742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11471566" y="6257741"/>
            <a:ext cx="431079" cy="389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141771" y="2511413"/>
            <a:ext cx="4543168" cy="339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1141771" y="1669510"/>
            <a:ext cx="4540372" cy="751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6335411" y="1669510"/>
            <a:ext cx="4540372" cy="751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6332615" y="2511413"/>
            <a:ext cx="4543168" cy="339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50" y="2112501"/>
            <a:ext cx="10646626" cy="30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1">
      <a:dk1>
        <a:srgbClr val="000000"/>
      </a:dk1>
      <a:lt1>
        <a:srgbClr val="FFFFFF"/>
      </a:lt1>
      <a:dk2>
        <a:srgbClr val="32424F"/>
      </a:dk2>
      <a:lt2>
        <a:srgbClr val="C3AFCC"/>
      </a:lt2>
      <a:accent1>
        <a:srgbClr val="EC2138"/>
      </a:accent1>
      <a:accent2>
        <a:srgbClr val="FEC709"/>
      </a:accent2>
      <a:accent3>
        <a:srgbClr val="75436E"/>
      </a:accent3>
      <a:accent4>
        <a:srgbClr val="F15A24"/>
      </a:accent4>
      <a:accent5>
        <a:srgbClr val="A4CC29"/>
      </a:accent5>
      <a:accent6>
        <a:srgbClr val="118CE7"/>
      </a:accent6>
      <a:hlink>
        <a:srgbClr val="118CE7"/>
      </a:hlink>
      <a:folHlink>
        <a:srgbClr val="A4CC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